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1.wav" ContentType="audio/x-wav"/>
  <Override PartName="/ppt/media/audio22.wav" ContentType="audio/x-wav"/>
  <Override PartName="/ppt/media/audio23.wav" ContentType="audio/x-wav"/>
  <Override PartName="/ppt/media/audio24.wav" ContentType="audio/x-wav"/>
  <Override PartName="/ppt/media/audio25.wav" ContentType="audio/x-wav"/>
  <Override PartName="/ppt/media/audio26.wav" ContentType="audio/x-wav"/>
  <Override PartName="/ppt/media/audio27.wav" ContentType="audio/x-wav"/>
  <Override PartName="/ppt/media/audio28.wav" ContentType="audio/x-wav"/>
  <Override PartName="/ppt/media/audio29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9" r:id="rId5"/>
    <p:sldId id="300" r:id="rId6"/>
    <p:sldId id="313" r:id="rId7"/>
    <p:sldId id="305" r:id="rId8"/>
    <p:sldId id="306" r:id="rId9"/>
    <p:sldId id="308" r:id="rId10"/>
    <p:sldId id="309" r:id="rId11"/>
    <p:sldId id="314" r:id="rId12"/>
    <p:sldId id="310" r:id="rId13"/>
    <p:sldId id="311" r:id="rId14"/>
    <p:sldId id="304" r:id="rId15"/>
    <p:sldId id="264" r:id="rId16"/>
    <p:sldId id="274" r:id="rId17"/>
    <p:sldId id="278" r:id="rId18"/>
    <p:sldId id="277" r:id="rId19"/>
    <p:sldId id="281" r:id="rId20"/>
    <p:sldId id="282" r:id="rId21"/>
    <p:sldId id="280" r:id="rId22"/>
    <p:sldId id="279" r:id="rId23"/>
    <p:sldId id="283" r:id="rId24"/>
    <p:sldId id="275" r:id="rId25"/>
    <p:sldId id="26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2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7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7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4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5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21B8-D0B6-49EA-86AE-A849BD42C345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3.wav"/><Relationship Id="rId12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15.gif"/><Relationship Id="rId5" Type="http://schemas.openxmlformats.org/officeDocument/2006/relationships/audio" Target="../media/audio11.wav"/><Relationship Id="rId10" Type="http://schemas.openxmlformats.org/officeDocument/2006/relationships/image" Target="../media/image14.png"/><Relationship Id="rId4" Type="http://schemas.openxmlformats.org/officeDocument/2006/relationships/audio" Target="../media/audio10.wav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3.wav"/><Relationship Id="rId12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15.gif"/><Relationship Id="rId5" Type="http://schemas.openxmlformats.org/officeDocument/2006/relationships/audio" Target="../media/audio11.wav"/><Relationship Id="rId10" Type="http://schemas.openxmlformats.org/officeDocument/2006/relationships/image" Target="../media/image14.png"/><Relationship Id="rId4" Type="http://schemas.openxmlformats.org/officeDocument/2006/relationships/audio" Target="../media/audio10.wav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slide" Target="slide3.xml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15.wav"/><Relationship Id="rId7" Type="http://schemas.openxmlformats.org/officeDocument/2006/relationships/audio" Target="../media/audio19.wav"/><Relationship Id="rId12" Type="http://schemas.openxmlformats.org/officeDocument/2006/relationships/image" Target="../media/image20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19.png"/><Relationship Id="rId5" Type="http://schemas.openxmlformats.org/officeDocument/2006/relationships/audio" Target="../media/audio17.wav"/><Relationship Id="rId1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audio" Target="../media/audio16.wav"/><Relationship Id="rId9" Type="http://schemas.openxmlformats.org/officeDocument/2006/relationships/image" Target="../media/image17.png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32.gif"/><Relationship Id="rId18" Type="http://schemas.openxmlformats.org/officeDocument/2006/relationships/audio" Target="../media/audio25.wav"/><Relationship Id="rId26" Type="http://schemas.openxmlformats.org/officeDocument/2006/relationships/audio" Target="../media/audio29.wav"/><Relationship Id="rId3" Type="http://schemas.openxmlformats.org/officeDocument/2006/relationships/audio" Target="../media/audio10.wav"/><Relationship Id="rId21" Type="http://schemas.openxmlformats.org/officeDocument/2006/relationships/image" Target="../media/image35.gif"/><Relationship Id="rId7" Type="http://schemas.openxmlformats.org/officeDocument/2006/relationships/image" Target="../media/image19.png"/><Relationship Id="rId12" Type="http://schemas.openxmlformats.org/officeDocument/2006/relationships/audio" Target="../media/audio23.wav"/><Relationship Id="rId17" Type="http://schemas.openxmlformats.org/officeDocument/2006/relationships/image" Target="../media/image12.png"/><Relationship Id="rId25" Type="http://schemas.openxmlformats.org/officeDocument/2006/relationships/image" Target="../media/image37.gif"/><Relationship Id="rId2" Type="http://schemas.openxmlformats.org/officeDocument/2006/relationships/audio" Target="../media/audio12.wav"/><Relationship Id="rId16" Type="http://schemas.openxmlformats.org/officeDocument/2006/relationships/slide" Target="slide3.xml"/><Relationship Id="rId20" Type="http://schemas.openxmlformats.org/officeDocument/2006/relationships/audio" Target="../media/audio2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31.gif"/><Relationship Id="rId24" Type="http://schemas.openxmlformats.org/officeDocument/2006/relationships/audio" Target="../media/audio28.wav"/><Relationship Id="rId5" Type="http://schemas.openxmlformats.org/officeDocument/2006/relationships/audio" Target="../media/audio11.wav"/><Relationship Id="rId15" Type="http://schemas.openxmlformats.org/officeDocument/2006/relationships/image" Target="../media/image33.gif"/><Relationship Id="rId23" Type="http://schemas.openxmlformats.org/officeDocument/2006/relationships/image" Target="../media/image36.gif"/><Relationship Id="rId10" Type="http://schemas.openxmlformats.org/officeDocument/2006/relationships/audio" Target="../media/audio22.wav"/><Relationship Id="rId19" Type="http://schemas.openxmlformats.org/officeDocument/2006/relationships/image" Target="../media/image34.gif"/><Relationship Id="rId4" Type="http://schemas.openxmlformats.org/officeDocument/2006/relationships/audio" Target="../media/audio14.wav"/><Relationship Id="rId9" Type="http://schemas.openxmlformats.org/officeDocument/2006/relationships/image" Target="../media/image30.gif"/><Relationship Id="rId14" Type="http://schemas.openxmlformats.org/officeDocument/2006/relationships/audio" Target="../media/audio24.wav"/><Relationship Id="rId22" Type="http://schemas.openxmlformats.org/officeDocument/2006/relationships/audio" Target="../media/audio27.wav"/><Relationship Id="rId27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10" Type="http://schemas.openxmlformats.org/officeDocument/2006/relationships/slide" Target="slide25.xml"/><Relationship Id="rId4" Type="http://schemas.openxmlformats.org/officeDocument/2006/relationships/slide" Target="slide15.xml"/><Relationship Id="rId9" Type="http://schemas.openxmlformats.org/officeDocument/2006/relationships/hyperlink" Target="&#1082;&#1088;&#1086;&#1089;&#1089;&#1074;&#1086;&#1088;&#1076;2.po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2;&#1072;&#1088;&#1090;&#1080;&#1085;&#1082;&#1072;%20&#1084;&#1099;&#1096;&#1080;%20&#1076;&#1083;&#1103;%20&#1076;&#1077;&#1090;&#1077;&#1081;&amp;noreask=1&amp;img_url=https://s.poembook.ru/theme/81/2d/3a/5c11a4d4caf99ef643b57f74c33a30a7d6dae48b.jpeg&amp;pos=9&amp;rpt=simage&amp;lr=47" TargetMode="External"/><Relationship Id="rId13" Type="http://schemas.openxmlformats.org/officeDocument/2006/relationships/hyperlink" Target="http://img1.liveinternet.ru/images/attach/c/9/105/420/105420713_15.png" TargetMode="External"/><Relationship Id="rId18" Type="http://schemas.openxmlformats.org/officeDocument/2006/relationships/hyperlink" Target="https://img-fotki.yandex.ru/get/64973/161031371.188/0_16e55e_810e691f_L" TargetMode="External"/><Relationship Id="rId3" Type="http://schemas.openxmlformats.org/officeDocument/2006/relationships/hyperlink" Target="https://ds02.infourok.ru/uploads/ex/0c46/0006ea15-088e3e16/img33.jpg" TargetMode="External"/><Relationship Id="rId21" Type="http://schemas.openxmlformats.org/officeDocument/2006/relationships/hyperlink" Target="https://www.chitalnya.ru/upload3/202/62b00e5e1295956f113143f935b4f134.gif" TargetMode="External"/><Relationship Id="rId7" Type="http://schemas.openxmlformats.org/officeDocument/2006/relationships/hyperlink" Target="http://pngimg.com/uploads/number1/number1_PNG14871.png" TargetMode="External"/><Relationship Id="rId12" Type="http://schemas.openxmlformats.org/officeDocument/2006/relationships/hyperlink" Target="https://img.clipartxtras.com/d73a7c2957fae93881e360ae4a62fd16_pencil-red-clip-art-at-clkercom-vector-clip-art-online-royalty-red-pencil-clipart_546-595.png" TargetMode="External"/><Relationship Id="rId17" Type="http://schemas.openxmlformats.org/officeDocument/2006/relationships/hyperlink" Target="https://yandex.ru/images/search?text=&#1092;&#1083;&#1072;&#1075;&#1080;%20&#1082;&#1072;&#1088;&#1090;&#1080;&#1085;&#1082;&#1080;%20&#1076;&#1083;&#1103;%20&#1076;&#1077;&#1090;&#1077;&#1081;%20gif&amp;noreask=1&amp;lr=47" TargetMode="External"/><Relationship Id="rId2" Type="http://schemas.openxmlformats.org/officeDocument/2006/relationships/image" Target="../media/image3.jpg"/><Relationship Id="rId16" Type="http://schemas.openxmlformats.org/officeDocument/2006/relationships/hyperlink" Target="http://2.bp.blogspot.com/-PKVcDGjm7vs/UKUjCVXjS8I/AAAAAAAAApo/WuruaVxVLYc/s1600/0_72b1e_72f92ec2_L.jpg" TargetMode="External"/><Relationship Id="rId20" Type="http://schemas.openxmlformats.org/officeDocument/2006/relationships/hyperlink" Target="http://juliaapt.blogspot.ru/p/blog-page_599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ycast.ru/uploads/2017/01/03/21150303.gif" TargetMode="External"/><Relationship Id="rId11" Type="http://schemas.openxmlformats.org/officeDocument/2006/relationships/hyperlink" Target="http://www.cocktailing.ru/img/u_ingredients/img_primary/ingredient_ice_cubes.png" TargetMode="External"/><Relationship Id="rId5" Type="http://schemas.openxmlformats.org/officeDocument/2006/relationships/hyperlink" Target="http://read-luck.ru/foto/3-klass/angl/rainbow/textbook/2/!_hlxA.jpg" TargetMode="External"/><Relationship Id="rId15" Type="http://schemas.openxmlformats.org/officeDocument/2006/relationships/hyperlink" Target="https://storage.googleapis.com/multi-static-content/previews/artage-io-thumb-023ffc6df72544fa24575dc275f1dddb.png" TargetMode="External"/><Relationship Id="rId10" Type="http://schemas.openxmlformats.org/officeDocument/2006/relationships/hyperlink" Target="http://mariafresa.net/newimages/building-clipart-movie-theater-21.jpg" TargetMode="External"/><Relationship Id="rId19" Type="http://schemas.openxmlformats.org/officeDocument/2006/relationships/hyperlink" Target="https://yandex.ru/images/search?p=2&amp;text=&#1087;&#1080;&#1089;&#1100;&#1084;&#1086;%20&#1082;&#1072;&#1088;&#1090;&#1080;&#1085;&#1082;&#1080;%20&#1076;&#1083;&#1103;%20&#1076;&#1077;&#1090;&#1077;&#1081;%20gif&amp;img_url=https://rogalevblog.files.wordpress.com/2017/08/d0bad0bed0bdd0b2d0b5d180d182.jpg&amp;pos=61&amp;rpt=simage&amp;lr=47" TargetMode="External"/><Relationship Id="rId4" Type="http://schemas.openxmlformats.org/officeDocument/2006/relationships/hyperlink" Target="https://image.jimcdn.com/app/cms/image/transf/dimension=444x10000:format=gif/path/sed219025c5b7d468/image/i97e50c2d29faee75/version/1469962815/&#1082;&#1085;&#1086;&#1087;&#1082;&#1072;-&#1076;&#1072;&#1083;&#1077;&#1077;.gif" TargetMode="External"/><Relationship Id="rId9" Type="http://schemas.openxmlformats.org/officeDocument/2006/relationships/hyperlink" Target="http://canadiancookingadventures.com/wp-content/uploads/2017/10/ice-cream-png-food-4.png" TargetMode="External"/><Relationship Id="rId14" Type="http://schemas.openxmlformats.org/officeDocument/2006/relationships/hyperlink" Target="http://www.youngvets.co.uk/wp-content/uploads/2015/08/Menu-Sticker-1.png" TargetMode="External"/><Relationship Id="rId22" Type="http://schemas.openxmlformats.org/officeDocument/2006/relationships/hyperlink" Target="https://pedsovet.org/site/search?searchid=2277080&amp;text=&#1080;&#1085;&#1090;&#1077;&#1088;&#1072;&#1082;&#1090;&#1080;&#1074;&#1085;&#1072;&#1103;%20&#1087;&#1088;&#1077;&#1079;&#1077;&#1085;&#1090;&#1072;&#1094;&#1080;&#1103;%20&#1087;&#1086;%20&#1072;&#1085;&#1075;&#1083;&#1080;&#1081;&#1089;&#1082;&#1086;&#1084;&#1091;%20&#1103;&#1079;&#1099;&#1082;&#1091;&amp;web=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8.emf"/><Relationship Id="rId1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7.emf"/><Relationship Id="rId17" Type="http://schemas.openxmlformats.org/officeDocument/2006/relationships/slide" Target="slide3.xml"/><Relationship Id="rId2" Type="http://schemas.openxmlformats.org/officeDocument/2006/relationships/audio" Target="../media/audio3.wav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7.wav"/><Relationship Id="rId11" Type="http://schemas.openxmlformats.org/officeDocument/2006/relationships/image" Target="../media/image6.emf"/><Relationship Id="rId5" Type="http://schemas.openxmlformats.org/officeDocument/2006/relationships/audio" Target="../media/audio6.wav"/><Relationship Id="rId15" Type="http://schemas.openxmlformats.org/officeDocument/2006/relationships/image" Target="../media/image10.emf"/><Relationship Id="rId10" Type="http://schemas.openxmlformats.org/officeDocument/2006/relationships/image" Target="../media/image5.emf"/><Relationship Id="rId4" Type="http://schemas.openxmlformats.org/officeDocument/2006/relationships/audio" Target="../media/audio5.wav"/><Relationship Id="rId9" Type="http://schemas.openxmlformats.org/officeDocument/2006/relationships/image" Target="../media/image3.jpg"/><Relationship Id="rId1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12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1.wav"/><Relationship Id="rId11" Type="http://schemas.openxmlformats.org/officeDocument/2006/relationships/image" Target="../media/image2.gif"/><Relationship Id="rId5" Type="http://schemas.openxmlformats.org/officeDocument/2006/relationships/audio" Target="../media/audio12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1.wav"/><Relationship Id="rId11" Type="http://schemas.openxmlformats.org/officeDocument/2006/relationships/image" Target="../media/image2.gif"/><Relationship Id="rId5" Type="http://schemas.openxmlformats.org/officeDocument/2006/relationships/audio" Target="../media/audio12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776864" cy="18943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презентация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уроку английского языка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О.В.Афанасьева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И.В.Михеева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 English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age.jimcdn.com/app/cms/image/transf/dimension=444x10000:format=gif/path/sed219025c5b7d468/image/i97e50c2d29faee75/version/1469962815/%D0%BA%D0%BD%D0%BE%D0%BF%D0%BA%D0%B0-%D0%B4%D0%B0%D0%BB%D0%B5%D0%B5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21288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you play computer games?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</a:t>
            </a:r>
            <a:r>
              <a:rPr lang="en-US" sz="3200" b="1" dirty="0" smtClean="0">
                <a:latin typeface="Arial" charset="0"/>
              </a:rPr>
              <a:t>the Browns farmers?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your parents like cats and dogs?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your grandfather young?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boys and girls eat sweets?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youngvets.co.uk/wp-content/uploads/2015/08/Menu-Sticker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52" y="5896018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-2738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Нажми на картинку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познакомься с новыми словами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151" y="2767788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mice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40" name="Picture 4" descr="http://canadiancookingadventures.com/wp-content/uploads/2017/10/ice-cream-png-food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000682" cy="20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2996952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ice cream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50" name="Picture 14" descr="https://img.clipartxtras.com/d73a7c2957fae93881e360ae4a62fd16_pencil-red-clip-art-at-clkercom-vector-clip-art-online-royalty-red-pencil-clipart_546-59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14" y="3748395"/>
            <a:ext cx="1637728" cy="17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ttp://img1.liveinternet.ru/images/attach/c/9/105/420/105420713_1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52875"/>
            <a:ext cx="1835696" cy="20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44207" y="2883543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cinema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547" y="5315455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ice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0213" y="5348433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pencil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0825" y="5460941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go/goes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1027164" y="1027138"/>
            <a:ext cx="2185063" cy="1851761"/>
          </a:xfrm>
          <a:prstGeom prst="rect">
            <a:avLst/>
          </a:prstGeom>
        </p:spPr>
      </p:pic>
      <p:pic>
        <p:nvPicPr>
          <p:cNvPr id="1026" name="Picture 2" descr="http://mariafresa.net/newimages/building-clipart-movie-theater-2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69" y="1260612"/>
            <a:ext cx="1495891" cy="159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img.com/uploads/ice/ice_PNG9327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0" r="29607"/>
          <a:stretch/>
        </p:blipFill>
        <p:spPr bwMode="auto">
          <a:xfrm>
            <a:off x="539552" y="3560095"/>
            <a:ext cx="2516341" cy="17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youngvets.co.uk/wp-content/uploads/2015/08/Menu-Sticker-1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26" y="5872868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 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ine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1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Скажи, куда ходят по утрам эти люди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Назови правильную форму глагола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go/goes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096" y="1268760"/>
            <a:ext cx="8136904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Mr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and </a:t>
            </a:r>
            <a:r>
              <a:rPr lang="en-US" sz="2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Mrs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William ……..  to the cinema.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Joe ……... to the park. 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Farmers ……. to town.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Rose Pitt ……….to the shops.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skater Biggs ……… to the skating rink.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All teachers ….. to their school.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Emily …….. to Green Hill. 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Harry ……… to Green Wood.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0012" y="118804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5537" y="1700808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49633" y="2268161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3649" y="2844225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89793" y="3420289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7705" y="3996353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1561" y="4509120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9713" y="5085184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pic>
        <p:nvPicPr>
          <p:cNvPr id="14" name="Picture 2" descr="http://www.youngvets.co.uk/wp-content/uploads/2015/08/Menu-Sticker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24730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66700" y="6119319"/>
            <a:ext cx="218532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check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71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197" y="4418309"/>
            <a:ext cx="288032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pencil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427955"/>
            <a:ext cx="371348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pencils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2160" y="228209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9592" y="2403585"/>
            <a:ext cx="2088232" cy="1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1.liveinternet.ru/images/attach/c/0/121/237/121237277__48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094259" cy="29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325047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2" descr="http://www.youngvets.co.uk/wp-content/uploads/2015/08/Menu-Sticker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75" y="5597505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1" y="4644425"/>
            <a:ext cx="288032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mouse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644425"/>
            <a:ext cx="30934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mice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1408" y="230203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35836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2440487" y="980017"/>
            <a:ext cx="3931714" cy="3331983"/>
          </a:xfrm>
          <a:prstGeom prst="rect">
            <a:avLst/>
          </a:prstGeom>
        </p:spPr>
      </p:pic>
      <p:pic>
        <p:nvPicPr>
          <p:cNvPr id="12" name="Picture 2" descr="http://www.youngvets.co.uk/wp-content/uploads/2015/08/Menu-Sticker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75" y="5597505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20" y="4437112"/>
            <a:ext cx="380524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cinemas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4438702"/>
            <a:ext cx="30934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cinema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1408" y="230203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43864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Picture 2" descr="http://mariafresa.net/newimages/building-clipart-movie-theater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87" y="1412776"/>
            <a:ext cx="2082181" cy="221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7672" y="1092272"/>
            <a:ext cx="7560840" cy="15841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Посмотрите на картинку, прослушайте текст и подумайте, о ком мы сегодня будем говорить?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168" y="260648"/>
            <a:ext cx="53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Hello, pupils. I’m glad to see you!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852936"/>
            <a:ext cx="21242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текст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597071"/>
            <a:ext cx="4073298" cy="2642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918409"/>
            <a:ext cx="3956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</a:t>
            </a:r>
            <a:endParaRPr lang="ru-RU" sz="88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702" y="4068238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Тема</a:t>
            </a:r>
            <a:endParaRPr lang="ru-RU" b="1" dirty="0"/>
          </a:p>
        </p:txBody>
      </p:sp>
      <p:pic>
        <p:nvPicPr>
          <p:cNvPr id="9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50993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 6b p 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m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nimashki.info/uploads/posts/2016-06/1465570043_16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20" y="2060848"/>
            <a:ext cx="13716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196" y="4500409"/>
            <a:ext cx="337927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flag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1" y="4500409"/>
            <a:ext cx="31683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flags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2160" y="228209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9592" y="2403585"/>
            <a:ext cx="2088232" cy="1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70" name="Picture 2" descr="http://animashki.info/uploads/posts/2016-06/1465570043_16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16" y="1434852"/>
            <a:ext cx="13716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20" y="4365104"/>
            <a:ext cx="349447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ice creams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365104"/>
            <a:ext cx="309342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an ice cream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7584" y="2276872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35836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211960" y="5669096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4" descr="http://canadiancookingadventures.com/wp-content/uploads/2017/10/ice-cream-png-foo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79" y="1268760"/>
            <a:ext cx="2646777" cy="26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196" y="4500409"/>
            <a:ext cx="337927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cages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1" y="4500409"/>
            <a:ext cx="31683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cage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2160" y="228209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9592" y="2403585"/>
            <a:ext cx="2088232" cy="1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4" name="Picture 4" descr="https://img-fotki.yandex.ru/get/64973/161031371.188/0_16e55e_810e691f_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30" y="1113079"/>
            <a:ext cx="3547475" cy="35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7/01/03/211503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32" y="1107487"/>
            <a:ext cx="3300859" cy="36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20" y="4581128"/>
            <a:ext cx="349447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clocks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581128"/>
            <a:ext cx="30934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clock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1408" y="230203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35836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youngvets.co.uk/wp-content/uploads/2015/08/Menu-Sticker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09" y="5733256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59" y="188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Наши друзья, девочка </a:t>
            </a:r>
            <a:r>
              <a:rPr lang="ru-RU" sz="2400" b="1" dirty="0" err="1" smtClean="0">
                <a:solidFill>
                  <a:srgbClr val="C00000"/>
                </a:solidFill>
              </a:rPr>
              <a:t>Мэй</a:t>
            </a:r>
            <a:r>
              <a:rPr lang="ru-RU" sz="2400" b="1" dirty="0" smtClean="0">
                <a:solidFill>
                  <a:srgbClr val="C00000"/>
                </a:solidFill>
              </a:rPr>
              <a:t> и мальчик Дейв, прислали нам письм</a:t>
            </a:r>
            <a:r>
              <a:rPr lang="ru-RU" sz="2400" b="1" dirty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. Но имя получателя размыло дождем при пересылке. Прочитай и скажи, кто какие  письма написал. Известно, что </a:t>
            </a:r>
            <a:r>
              <a:rPr lang="ru-RU" sz="2400" b="1" dirty="0" err="1" smtClean="0">
                <a:solidFill>
                  <a:srgbClr val="C00000"/>
                </a:solidFill>
              </a:rPr>
              <a:t>Мэй</a:t>
            </a:r>
            <a:r>
              <a:rPr lang="ru-RU" sz="2400" b="1" dirty="0" smtClean="0">
                <a:solidFill>
                  <a:srgbClr val="C00000"/>
                </a:solidFill>
              </a:rPr>
              <a:t> живет в Испании, а Дейв в США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88840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Hello! This is my letter. I am eleven and I am a pupil. I like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tennis, ice cream and pets. They like milk and fish. 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0"/>
              </a:rPr>
              <a:t>I am from Spain. </a:t>
            </a:r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On </a:t>
            </a:r>
            <a:r>
              <a:rPr lang="en-US" sz="2000" dirty="0" err="1" smtClean="0">
                <a:solidFill>
                  <a:srgbClr val="7030A0"/>
                </a:solidFill>
                <a:latin typeface="Cooper Black" panose="0208090404030B020404" pitchFamily="18" charset="0"/>
              </a:rPr>
              <a:t>Sandays</a:t>
            </a:r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 I play tennis with my mum and dad.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9220" name="Picture 4" descr="https://rogalevblog.files.wordpress.com/2017/08/d0bad0bed0bdd0b2d0b5d180d1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14406" r="1728" b="12036"/>
          <a:stretch/>
        </p:blipFill>
        <p:spPr bwMode="auto">
          <a:xfrm rot="248234">
            <a:off x="6649826" y="2062320"/>
            <a:ext cx="2094053" cy="157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7817" y="4077072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Hello! I’m a student. I’m twelve. I like football. I like to skate and to ski. I’m a good sportsman. I have a bike and I ride it on Saturdays and Sundays. I like to swim too.  </a:t>
            </a:r>
            <a:r>
              <a:rPr lang="en-US" sz="2000" dirty="0">
                <a:solidFill>
                  <a:srgbClr val="0070C0"/>
                </a:solidFill>
                <a:latin typeface="Cooper Black" panose="0208090404030B020404" pitchFamily="18" charset="0"/>
              </a:rPr>
              <a:t>I am from Boston.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222" name="Picture 6" descr="https://png.pngtree.com/element_pic/16/12/28/4461754d9f563b8f1ddb626f40f5033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4183"/>
          <a:stretch/>
        </p:blipFill>
        <p:spPr bwMode="auto">
          <a:xfrm rot="21388358">
            <a:off x="630716" y="3926089"/>
            <a:ext cx="2325787" cy="16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0065" y="3615573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2096" y="2132856"/>
            <a:ext cx="2420233" cy="1323439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My name is May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7817" y="5847821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773" y="4070024"/>
            <a:ext cx="2420233" cy="1323439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My name is Dave.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youngvets.co.uk/wp-content/uploads/2015/08/Menu-Sticker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97" y="5847821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786314" y="1357298"/>
            <a:ext cx="2928958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16893" y="1299058"/>
            <a:ext cx="3483499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ten - six =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two </a:t>
            </a:r>
            <a:r>
              <a:rPr lang="en-US" sz="4000" b="1" dirty="0">
                <a:solidFill>
                  <a:srgbClr val="0070C0"/>
                </a:solidFill>
              </a:rPr>
              <a:t>+</a:t>
            </a:r>
            <a:r>
              <a:rPr lang="en-US" sz="4000" b="1" dirty="0" smtClean="0">
                <a:solidFill>
                  <a:srgbClr val="0070C0"/>
                </a:solidFill>
              </a:rPr>
              <a:t> three =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eight – one =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seven + two =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4007241" y="3533044"/>
            <a:ext cx="4031309" cy="341638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19236" y="2536733"/>
            <a:ext cx="15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seven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10446" y="3163085"/>
            <a:ext cx="114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nine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2657" y="929726"/>
            <a:ext cx="69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Наведите указатель на цифру – услышите её произношение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68752" y="1340768"/>
            <a:ext cx="15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four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84831" y="1993592"/>
            <a:ext cx="101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five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657" y="1412776"/>
            <a:ext cx="3278223" cy="581025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07362" y="1458837"/>
            <a:ext cx="864178" cy="4314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20306" y="1384044"/>
            <a:ext cx="864178" cy="581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4280" y="1384044"/>
            <a:ext cx="864178" cy="581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0426" y="1384044"/>
            <a:ext cx="864178" cy="581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Овал 55">
            <a:hlinkHover r:id="" action="ppaction://noaction" highlightClick="1">
              <a:snd r:embed="rId8" name="5.wav"/>
            </a:hlinkHover>
          </p:cNvPr>
          <p:cNvSpPr>
            <a:spLocks/>
          </p:cNvSpPr>
          <p:nvPr/>
        </p:nvSpPr>
        <p:spPr>
          <a:xfrm>
            <a:off x="1907704" y="3483136"/>
            <a:ext cx="1137600" cy="117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57" name="Овал 56">
            <a:hlinkHover r:id="" action="ppaction://noaction" highlightClick="1">
              <a:snd r:embed="rId10" name="7.wav"/>
            </a:hlinkHover>
          </p:cNvPr>
          <p:cNvSpPr/>
          <p:nvPr/>
        </p:nvSpPr>
        <p:spPr>
          <a:xfrm>
            <a:off x="611560" y="4740071"/>
            <a:ext cx="1137600" cy="1170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58" name="Овал 57">
            <a:hlinkHover r:id="" action="ppaction://noaction" highlightClick="1">
              <a:snd r:embed="rId12" name="9.wav"/>
            </a:hlinkHover>
          </p:cNvPr>
          <p:cNvSpPr/>
          <p:nvPr/>
        </p:nvSpPr>
        <p:spPr>
          <a:xfrm>
            <a:off x="3146368" y="4725144"/>
            <a:ext cx="1137600" cy="1170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60" name="Овал 59">
            <a:hlinkHover r:id="" action="ppaction://noaction" highlightClick="1">
              <a:snd r:embed="rId14" name="4.wav"/>
            </a:hlinkHover>
          </p:cNvPr>
          <p:cNvSpPr/>
          <p:nvPr/>
        </p:nvSpPr>
        <p:spPr>
          <a:xfrm>
            <a:off x="626088" y="3483136"/>
            <a:ext cx="1137600" cy="11700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1" name="Picture 2" descr="http://www.youngvets.co.uk/wp-content/uploads/2015/08/Menu-Sticker-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81" y="5733256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4888" y="116632"/>
            <a:ext cx="66492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Набери правильный номер,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 узнаешь, кому отправлено </a:t>
            </a:r>
            <a:r>
              <a:rPr lang="en-US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SMS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3" name="Овал 52">
            <a:hlinkClick r:id="" action="ppaction://noaction" highlightClick="1"/>
            <a:hlinkHover r:id="" action="ppaction://noaction" highlightClick="1">
              <a:snd r:embed="rId18" name="6.wav"/>
            </a:hlinkHover>
          </p:cNvPr>
          <p:cNvSpPr>
            <a:spLocks/>
          </p:cNvSpPr>
          <p:nvPr/>
        </p:nvSpPr>
        <p:spPr>
          <a:xfrm>
            <a:off x="3131840" y="3483136"/>
            <a:ext cx="1137600" cy="11700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62" name="Овал 61">
            <a:hlinkHover r:id="" action="ppaction://noaction" highlightClick="1">
              <a:snd r:embed="rId20" name="8.wav"/>
            </a:hlinkHover>
          </p:cNvPr>
          <p:cNvSpPr/>
          <p:nvPr/>
        </p:nvSpPr>
        <p:spPr>
          <a:xfrm>
            <a:off x="1922232" y="4740070"/>
            <a:ext cx="1137600" cy="1170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63" name="Овал 62">
            <a:hlinkHover r:id="" action="ppaction://noaction" highlightClick="1">
              <a:snd r:embed="rId22" name="2.wav"/>
            </a:hlinkHover>
          </p:cNvPr>
          <p:cNvSpPr>
            <a:spLocks/>
          </p:cNvSpPr>
          <p:nvPr/>
        </p:nvSpPr>
        <p:spPr>
          <a:xfrm>
            <a:off x="1994240" y="2289895"/>
            <a:ext cx="1137600" cy="1170000"/>
          </a:xfrm>
          <a:prstGeom prst="ellipse">
            <a:avLst/>
          </a:prstGeom>
          <a:blipFill>
            <a:blip r:embed="rId2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  <a:p>
            <a:pPr algn="ctr"/>
            <a:endParaRPr lang="ru-RU" sz="1350" dirty="0"/>
          </a:p>
        </p:txBody>
      </p:sp>
      <p:sp>
        <p:nvSpPr>
          <p:cNvPr id="64" name="Овал 63">
            <a:hlinkHover r:id="" action="ppaction://noaction" highlightClick="1">
              <a:snd r:embed="rId24" name="3.wav"/>
            </a:hlinkHover>
          </p:cNvPr>
          <p:cNvSpPr>
            <a:spLocks/>
          </p:cNvSpPr>
          <p:nvPr/>
        </p:nvSpPr>
        <p:spPr>
          <a:xfrm>
            <a:off x="3146368" y="2207533"/>
            <a:ext cx="1137600" cy="1170000"/>
          </a:xfrm>
          <a:prstGeom prst="ellipse">
            <a:avLst/>
          </a:prstGeom>
          <a:blipFill>
            <a:blip r:embed="rId25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5" name="Овал 64">
            <a:hlinkHover r:id="" action="ppaction://noaction" highlightClick="1">
              <a:snd r:embed="rId26" name="1.wav"/>
            </a:hlinkHover>
          </p:cNvPr>
          <p:cNvSpPr>
            <a:spLocks/>
          </p:cNvSpPr>
          <p:nvPr/>
        </p:nvSpPr>
        <p:spPr>
          <a:xfrm>
            <a:off x="611560" y="2191130"/>
            <a:ext cx="1138499" cy="11700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6" name="TextBox 65"/>
          <p:cNvSpPr txBox="1"/>
          <p:nvPr/>
        </p:nvSpPr>
        <p:spPr>
          <a:xfrm>
            <a:off x="6846476" y="1520943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96336" y="2132856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18645" y="2768562"/>
            <a:ext cx="1234067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96513" y="3356992"/>
            <a:ext cx="1063238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9510" y="3870971"/>
            <a:ext cx="415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Нажмите на цифры, чтобы узнать ответ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31" grpId="0"/>
      <p:bldP spid="32" grpId="0"/>
      <p:bldP spid="33" grpId="0"/>
      <p:bldP spid="34" grpId="0"/>
      <p:bldP spid="56" grpId="0" animBg="1"/>
      <p:bldP spid="57" grpId="0" animBg="1"/>
      <p:bldP spid="58" grpId="0" animBg="1"/>
      <p:bldP spid="60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644425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oper Black" panose="0208090404030B020404" pitchFamily="18" charset="0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644425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oper Black" panose="0208090404030B020404" pitchFamily="18" charset="0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ave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04600" y="249289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2420888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Cooper Black" panose="0208090404030B020404" pitchFamily="18" charset="0"/>
              </a:rPr>
              <a:t>Mr</a:t>
            </a:r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and </a:t>
            </a:r>
            <a:r>
              <a:rPr lang="en-US" sz="3600" b="1" dirty="0" err="1" smtClean="0">
                <a:solidFill>
                  <a:srgbClr val="0070C0"/>
                </a:solidFill>
                <a:latin typeface="Cooper Black" panose="0208090404030B020404" pitchFamily="18" charset="0"/>
              </a:rPr>
              <a:t>Mrs</a:t>
            </a:r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Long ……. two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boys and a girl.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060" y="4702832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690" y="4669891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48108" y="239684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2542" y="2396843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Their names ……. Tom, Jack and Sue.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71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644425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0986" y="4644425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07704" y="2348880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38674" y="2204864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Tom ……. twenty.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060" y="4702832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8897" y="4702831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48108" y="239684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2542" y="2396843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He ……. </a:t>
            </a:r>
            <a:r>
              <a:rPr lang="en-US" sz="3600" b="1" dirty="0">
                <a:solidFill>
                  <a:srgbClr val="0070C0"/>
                </a:solidFill>
                <a:latin typeface="Cooper Black" panose="0208090404030B020404" pitchFamily="18" charset="0"/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student.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298" y="1124744"/>
            <a:ext cx="65014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Animals</a:t>
            </a:r>
            <a:br>
              <a:rPr lang="en-US" sz="4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7   Step 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332656"/>
            <a:ext cx="42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приступаем к изучению темы, выберите задание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606" y="2996952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Cooper Black" panose="0208090404030B020404" pitchFamily="18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2" action="ppaction://hlinksldjump"/>
              </a:rPr>
              <a:t>Ex. 1 p. 29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3" action="ppaction://hlinksldjump"/>
              </a:rPr>
              <a:t>Ex.3 p.30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4" action="ppaction://hlinksldjump"/>
              </a:rPr>
              <a:t>Ex.4 p.31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</a:t>
            </a:r>
          </a:p>
          <a:p>
            <a:endParaRPr lang="en-US" sz="2000" dirty="0">
              <a:solidFill>
                <a:srgbClr val="00B0F0"/>
              </a:solidFill>
              <a:latin typeface="Cooper Black" panose="0208090404030B020404" pitchFamily="18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5" action="ppaction://hlinksldjump"/>
              </a:rPr>
              <a:t>Ex. 5  p. 31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6" action="ppaction://hlinksldjump"/>
              </a:rPr>
              <a:t>Ex. 6 p.32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7" action="ppaction://hlinksldjump"/>
              </a:rPr>
              <a:t>Ex. 7 p.32</a:t>
            </a:r>
            <a:endParaRPr lang="en-US" sz="2000" dirty="0" smtClean="0">
              <a:solidFill>
                <a:srgbClr val="00B0F0"/>
              </a:solidFill>
              <a:latin typeface="Cooper Black" panose="0208090404030B020404" pitchFamily="18" charset="0"/>
            </a:endParaRPr>
          </a:p>
          <a:p>
            <a:endParaRPr lang="en-US" sz="2000" dirty="0">
              <a:solidFill>
                <a:srgbClr val="00B0F0"/>
              </a:solidFill>
              <a:latin typeface="Cooper Black" panose="0208090404030B020404" pitchFamily="18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8" action="ppaction://hlinksldjump"/>
              </a:rPr>
              <a:t>Ex. 2 p.33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9" action="ppaction://hlinkpres?slideindex=1&amp;slidetitle="/>
              </a:rPr>
              <a:t>Ex.6 p.40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Игра  «</a:t>
            </a:r>
            <a:r>
              <a:rPr lang="en-US" sz="2000" b="1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  <a:hlinkClick r:id="rId10" action="ppaction://hlinksldjump"/>
              </a:rPr>
              <a:t>SMS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»</a:t>
            </a:r>
            <a:endParaRPr lang="en-US" sz="2000" dirty="0" smtClean="0">
              <a:solidFill>
                <a:srgbClr val="00B0F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716433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994" y="4716433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61957" y="2367370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236737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Jack and Sue ……. very good friends.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060" y="4702832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play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0646" y="4669891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plays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48108" y="239684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2542" y="2396843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Jack ……. football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for his school.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23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644425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goes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0986" y="4644425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go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49918" y="2478022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2420888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049" y="980728"/>
            <a:ext cx="741682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On Sundays the Longs ……. to the park or to the cinema.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://www.youngvets.co.uk/wp-content/uploads/2015/08/Menu-Sticker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53" y="5805264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2057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иллюстраций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765133"/>
            <a:ext cx="79208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https://ds02.infourok.ru/uploads/ex/0c46/0006ea15-088e3e16/img33.jpg</a:t>
            </a:r>
            <a:r>
              <a:rPr lang="ru-RU" sz="1200" kern="400" dirty="0">
                <a:ea typeface="Calibri"/>
                <a:cs typeface="Times New Roman"/>
              </a:rPr>
              <a:t> - фон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</a:t>
            </a:r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image.jimcdn.com/app/cms/image/transf/dimension=444x10000:format=gif/path/sed219025c5b7d468/image/i97e50c2d29faee75/version/1469962815/кнопка-далее.gif</a:t>
            </a:r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kern="400" dirty="0">
                <a:ea typeface="Calibri"/>
                <a:cs typeface="Times New Roman"/>
              </a:rPr>
              <a:t>- кнопка </a:t>
            </a:r>
            <a:r>
              <a:rPr lang="ru-RU" sz="1200" kern="400" dirty="0" smtClean="0">
                <a:ea typeface="Calibri"/>
                <a:cs typeface="Times New Roman"/>
              </a:rPr>
              <a:t>далее</a:t>
            </a:r>
          </a:p>
          <a:p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</a:rPr>
              <a:t>https://www.muralswallpaper.com/app/uploads/jungle-animals-children﻿-plain-1-820x532@2x.jpg </a:t>
            </a:r>
            <a:r>
              <a:rPr lang="ru-RU" sz="1200" kern="400" dirty="0" smtClean="0">
                <a:ea typeface="Calibri"/>
                <a:cs typeface="Times New Roman"/>
              </a:rPr>
              <a:t>- животные</a:t>
            </a:r>
          </a:p>
          <a:p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://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read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-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luck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foto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/3-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klass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angl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rainbow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textbook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/2/!_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hlxA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jpg</a:t>
            </a:r>
            <a:r>
              <a:rPr lang="en-US" sz="1200" kern="400" dirty="0">
                <a:ea typeface="Calibri"/>
                <a:cs typeface="Times New Roman"/>
              </a:rPr>
              <a:t> </a:t>
            </a:r>
            <a:r>
              <a:rPr lang="ru-RU" sz="1200" kern="400" dirty="0">
                <a:ea typeface="Calibri"/>
                <a:cs typeface="Times New Roman"/>
              </a:rPr>
              <a:t>– онлайн учебник</a:t>
            </a:r>
          </a:p>
          <a:p>
            <a:r>
              <a:rPr lang="en-US" sz="1200" kern="400" dirty="0" smtClean="0">
                <a:ea typeface="Calibri"/>
                <a:cs typeface="Times New Roman"/>
                <a:hlinkClick r:id="rId6"/>
              </a:rPr>
              <a:t>http</a:t>
            </a:r>
            <a:r>
              <a:rPr lang="en-US" sz="1200" kern="400" dirty="0">
                <a:ea typeface="Calibri"/>
                <a:cs typeface="Times New Roman"/>
                <a:hlinkClick r:id="rId6"/>
              </a:rPr>
              <a:t>://</a:t>
            </a:r>
            <a:r>
              <a:rPr lang="en-US" sz="1200" kern="400" dirty="0" smtClean="0">
                <a:ea typeface="Calibri"/>
                <a:cs typeface="Times New Roman"/>
                <a:hlinkClick r:id="rId6"/>
              </a:rPr>
              <a:t>www.playcast.ru/uploads/2017/01/03/21150303.gif</a:t>
            </a:r>
            <a:r>
              <a:rPr lang="ru-RU" sz="1200" kern="400" dirty="0">
                <a:ea typeface="Calibri"/>
                <a:cs typeface="Times New Roman"/>
              </a:rPr>
              <a:t> </a:t>
            </a:r>
            <a:r>
              <a:rPr lang="ru-RU" sz="1200" kern="400" dirty="0" smtClean="0">
                <a:ea typeface="Calibri"/>
                <a:cs typeface="Times New Roman"/>
              </a:rPr>
              <a:t>-  часы</a:t>
            </a:r>
            <a:endParaRPr lang="ru-RU" sz="1200" kern="400" dirty="0">
              <a:ea typeface="Calibri"/>
              <a:cs typeface="Times New Roman"/>
            </a:endParaRP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</a:t>
            </a:r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pngimg.com/uploads/number1/number1_PNG14871.png</a:t>
            </a:r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kern="400" dirty="0" smtClean="0">
                <a:ea typeface="Calibri"/>
                <a:cs typeface="Times New Roman"/>
              </a:rPr>
              <a:t>- </a:t>
            </a:r>
            <a:r>
              <a:rPr lang="ru-RU" sz="1200" kern="400" dirty="0">
                <a:ea typeface="Calibri"/>
                <a:cs typeface="Times New Roman"/>
              </a:rPr>
              <a:t>цифры</a:t>
            </a:r>
            <a:endParaRPr lang="en-US" sz="1200" kern="400" dirty="0">
              <a:ea typeface="Calibri"/>
              <a:cs typeface="Times New Roman"/>
            </a:endParaRPr>
          </a:p>
          <a:p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://yandex.ru/images/search?text=картинка%20мыши%20для%20детей&amp;noreask=1&amp;img_url=https%3A%2F%2Fs.poembook.ru%2Ftheme%2F81%2F2d%2F3a%2F5c11a4d4caf99ef643b57f74c33a30a7d6dae48b.jpeg&amp;pos=9&amp;rpt=simage&amp;lr=47</a:t>
            </a:r>
            <a:endParaRPr lang="ru-RU" sz="1200" kern="400" dirty="0">
              <a:ea typeface="Calibri"/>
              <a:cs typeface="Times New Roman"/>
            </a:endParaRP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http://canadiancookingadventures.com/wp-content/uploads/2017/10/ice-cream-png-food-4.png</a:t>
            </a:r>
            <a:r>
              <a:rPr lang="ru-RU" sz="1200" kern="400" dirty="0">
                <a:ea typeface="Calibri"/>
                <a:cs typeface="Times New Roman"/>
              </a:rPr>
              <a:t> - мороженое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http://mariafresa.net/newimages/building-clipart-movie-theater-21.jpg</a:t>
            </a:r>
            <a:r>
              <a:rPr lang="ru-RU" sz="1200" kern="400" dirty="0">
                <a:ea typeface="Calibri"/>
                <a:cs typeface="Times New Roman"/>
              </a:rPr>
              <a:t>   - кинотеатр</a:t>
            </a:r>
          </a:p>
          <a:p>
            <a:r>
              <a:rPr lang="en-US" sz="1200" kern="400" dirty="0">
                <a:ea typeface="Calibri"/>
                <a:cs typeface="Times New Roman"/>
                <a:hlinkClick r:id="rId11"/>
              </a:rPr>
              <a:t>http://</a:t>
            </a:r>
            <a:r>
              <a:rPr lang="en-US" sz="1200" kern="400" dirty="0" smtClean="0">
                <a:ea typeface="Calibri"/>
                <a:cs typeface="Times New Roman"/>
                <a:hlinkClick r:id="rId11"/>
              </a:rPr>
              <a:t>www.cocktailing.ru/img/u_ingredients/img_primary/ingredient_ice_cubes.png</a:t>
            </a:r>
            <a:r>
              <a:rPr lang="ru-RU" sz="1200" kern="400" dirty="0" smtClean="0">
                <a:ea typeface="Calibri"/>
                <a:cs typeface="Times New Roman"/>
              </a:rPr>
              <a:t> - лед</a:t>
            </a:r>
          </a:p>
          <a:p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://img.clipartxtras.com/d73a7c2957fae93881e360ae4a62fd16_pencil-red-clip-art-at-clkercom-vector-clip-art-online-royalty-red-pencil-clipart_546-595.png</a:t>
            </a:r>
            <a:r>
              <a:rPr lang="ru-RU" sz="1200" kern="400" dirty="0">
                <a:ea typeface="Calibri"/>
                <a:cs typeface="Times New Roman"/>
              </a:rPr>
              <a:t> - карандаш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http://img1.liveinternet.ru/images/attach/c/9/105/420/105420713_15.png</a:t>
            </a:r>
            <a:r>
              <a:rPr lang="ru-RU" sz="1200" kern="400" dirty="0">
                <a:ea typeface="Calibri"/>
                <a:cs typeface="Times New Roman"/>
              </a:rPr>
              <a:t> - </a:t>
            </a:r>
            <a:r>
              <a:rPr lang="ru-RU" sz="1200" kern="400" dirty="0" smtClean="0">
                <a:ea typeface="Calibri"/>
                <a:cs typeface="Times New Roman"/>
              </a:rPr>
              <a:t>идут</a:t>
            </a:r>
            <a:endParaRPr lang="ru-RU" sz="1200" kern="400" dirty="0">
              <a:ea typeface="Calibri"/>
              <a:cs typeface="Times New Roman"/>
            </a:endParaRPr>
          </a:p>
          <a:p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http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://www.youngvets.co.uk/wp-content/uploads/2015/08/Menu-Sticker-1.png</a:t>
            </a:r>
            <a:r>
              <a:rPr lang="ru-RU" sz="1200" kern="400" dirty="0">
                <a:ea typeface="Calibri"/>
                <a:cs typeface="Times New Roman"/>
              </a:rPr>
              <a:t> - меню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5"/>
              </a:rPr>
              <a:t>https://storage.googleapis.com/multi-static-content/previews/artage-io-thumb-023ffc6df72544fa24575dc275f1dddb.png</a:t>
            </a:r>
            <a:r>
              <a:rPr lang="ru-RU" sz="1200" kern="400" dirty="0">
                <a:ea typeface="Calibri"/>
                <a:cs typeface="Times New Roman"/>
              </a:rPr>
              <a:t> - карандаши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6"/>
              </a:rPr>
              <a:t>http://2.bp.blogspot.com/-PKVcDGjm7vs/UKUjCVXjS8I/AAAAAAAAApo/WuruaVxVLYc/s1600/0_72b1e_72f92ec2_L.jpg</a:t>
            </a:r>
            <a:r>
              <a:rPr lang="ru-RU" sz="1200" kern="400" dirty="0">
                <a:ea typeface="Calibri"/>
                <a:cs typeface="Times New Roman"/>
              </a:rPr>
              <a:t> - мыши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yandex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images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search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?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text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=флаги%20картинки%20для%20детей%20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gif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noreask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=1&amp;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lr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=47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kern="400" dirty="0">
                <a:ea typeface="Calibri"/>
                <a:cs typeface="Times New Roman"/>
              </a:rPr>
              <a:t>- флаги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img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-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fotki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yandex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get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/64973/161031371.188/0_16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55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_810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691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_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L</a:t>
            </a:r>
            <a:r>
              <a:rPr lang="ru-RU" sz="1200" kern="400" dirty="0">
                <a:ea typeface="Calibri"/>
                <a:cs typeface="Times New Roman"/>
              </a:rPr>
              <a:t> - клетка с птицей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yandex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images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search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?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=2&amp;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text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=письмо%20картинки%20для%20детей%20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gif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img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_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url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%3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A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%2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Frogalevblog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files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wordpress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com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2017%2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08%2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bad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bed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bdd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5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180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182.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jpg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pos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=61&amp;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rpt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simage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lr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=47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u="sng" kern="400" dirty="0">
                <a:ea typeface="Calibri"/>
                <a:cs typeface="Times New Roman"/>
              </a:rPr>
              <a:t>– </a:t>
            </a:r>
            <a:r>
              <a:rPr lang="ru-RU" sz="1200" kern="400" dirty="0">
                <a:ea typeface="Calibri"/>
                <a:cs typeface="Times New Roman"/>
              </a:rPr>
              <a:t>письмо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http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juliaapt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blogspot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blog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-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page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_5991.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html</a:t>
            </a:r>
            <a:r>
              <a:rPr lang="ru-RU" sz="1200" kern="400" dirty="0">
                <a:ea typeface="Calibri"/>
                <a:cs typeface="Times New Roman"/>
              </a:rPr>
              <a:t> - цифры с произношением</a:t>
            </a:r>
          </a:p>
          <a:p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21"/>
              </a:rPr>
              <a:t>https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1"/>
              </a:rPr>
              <a:t>://</a:t>
            </a:r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21"/>
              </a:rPr>
              <a:t>www.chitalnya.ru/upload3/202/62b00e5e1295956f113143f935b4f134.gif</a:t>
            </a:r>
            <a:r>
              <a:rPr lang="en-US" sz="1200" kern="400" dirty="0">
                <a:ea typeface="Calibri"/>
                <a:cs typeface="Times New Roman"/>
              </a:rPr>
              <a:t> </a:t>
            </a:r>
            <a:r>
              <a:rPr lang="en-US" sz="1200" kern="400" dirty="0" smtClean="0">
                <a:ea typeface="Calibri"/>
                <a:cs typeface="Times New Roman"/>
              </a:rPr>
              <a:t>- </a:t>
            </a:r>
            <a:r>
              <a:rPr lang="ru-RU" sz="1200" kern="400" dirty="0" smtClean="0">
                <a:ea typeface="Calibri"/>
                <a:cs typeface="Times New Roman"/>
              </a:rPr>
              <a:t>хлопающие ладоши</a:t>
            </a:r>
          </a:p>
          <a:p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https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://</a:t>
            </a:r>
            <a:r>
              <a:rPr lang="en-US" sz="105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pedsovet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.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org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/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site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/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search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?</a:t>
            </a:r>
            <a:r>
              <a:rPr lang="en-US" sz="105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searchid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=2277080&amp;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text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=интерактивная%20презентация%20по%20английскому%20языку&amp;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web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=0</a:t>
            </a:r>
            <a:endParaRPr lang="en-US" sz="1050" u="sng" kern="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endParaRPr lang="ru-RU" sz="1050" u="sng" kern="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r>
              <a:rPr lang="ru-RU" sz="1200" kern="400" dirty="0" smtClean="0">
                <a:ea typeface="Calibri"/>
                <a:cs typeface="Times New Roman"/>
              </a:rPr>
              <a:t>Звуки, слова, текст, используемые в презентации, взяты из </a:t>
            </a:r>
            <a:r>
              <a:rPr lang="ru-RU" sz="1200" kern="400" dirty="0" err="1" smtClean="0">
                <a:ea typeface="Calibri"/>
                <a:cs typeface="Times New Roman"/>
              </a:rPr>
              <a:t>аудиоприложения</a:t>
            </a:r>
            <a:r>
              <a:rPr lang="ru-RU" sz="1200" kern="400" dirty="0" smtClean="0">
                <a:ea typeface="Calibri"/>
                <a:cs typeface="Times New Roman"/>
              </a:rPr>
              <a:t> к УМК «</a:t>
            </a:r>
            <a:r>
              <a:rPr lang="en-US" sz="1200" kern="400" dirty="0" smtClean="0">
                <a:ea typeface="Calibri"/>
                <a:cs typeface="Times New Roman"/>
              </a:rPr>
              <a:t>Rainbow English</a:t>
            </a:r>
            <a:r>
              <a:rPr lang="ru-RU" sz="1200" kern="400" dirty="0" smtClean="0">
                <a:ea typeface="Calibri"/>
                <a:cs typeface="Times New Roman"/>
              </a:rPr>
              <a:t>», распространяемые на официальном сайте  </a:t>
            </a:r>
            <a:r>
              <a:rPr lang="en-US" sz="1200" kern="400" dirty="0">
                <a:ea typeface="Calibri"/>
                <a:cs typeface="Times New Roman"/>
              </a:rPr>
              <a:t>https://drofa-ventana.ru/kompleks/rainbow/audio/</a:t>
            </a:r>
            <a:endParaRPr lang="en-US" sz="1200" kern="4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46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622" y="2082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Послушай, где находятся эти вещи и сказочные персонажи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1869" y="791932"/>
            <a:ext cx="2275072" cy="36933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The girls are at the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031" y="792656"/>
            <a:ext cx="223538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The pupils are at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792294"/>
            <a:ext cx="245332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The skiers are on the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66" y="2924944"/>
            <a:ext cx="237218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The general is by the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10147" y="2924944"/>
            <a:ext cx="240201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The troll is under the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89196" y="2924944"/>
            <a:ext cx="22152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The elf is on the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4859868"/>
            <a:ext cx="280831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The mermaids are in the 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82891" y="2466325"/>
            <a:ext cx="166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kating rink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154859" y="5661248"/>
            <a:ext cx="2281237" cy="1070458"/>
            <a:chOff x="3059832" y="5607453"/>
            <a:chExt cx="2281237" cy="107045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655561"/>
              <a:ext cx="2281237" cy="1022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24" name="TextBox 23"/>
            <p:cNvSpPr txBox="1"/>
            <p:nvPr/>
          </p:nvSpPr>
          <p:spPr>
            <a:xfrm>
              <a:off x="3104643" y="5607453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66928" y="4437112"/>
            <a:ext cx="1431925" cy="1063841"/>
            <a:chOff x="566928" y="4008877"/>
            <a:chExt cx="1431925" cy="106384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28" y="4029731"/>
              <a:ext cx="1431925" cy="10429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681934" y="4008877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75060" y="4437112"/>
            <a:ext cx="1780916" cy="1154750"/>
            <a:chOff x="2460781" y="4266663"/>
            <a:chExt cx="1780916" cy="1154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7"/>
            <a:stretch/>
          </p:blipFill>
          <p:spPr bwMode="auto">
            <a:xfrm>
              <a:off x="2460781" y="4266663"/>
              <a:ext cx="1681149" cy="11325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4" name="TextBox 33"/>
            <p:cNvSpPr txBox="1"/>
            <p:nvPr/>
          </p:nvSpPr>
          <p:spPr>
            <a:xfrm>
              <a:off x="3761524" y="5052081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67136" y="4377719"/>
            <a:ext cx="2136554" cy="1067505"/>
            <a:chOff x="4667136" y="4193543"/>
            <a:chExt cx="2136554" cy="106750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136" y="4243863"/>
              <a:ext cx="2136554" cy="10171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5" name="TextBox 34"/>
            <p:cNvSpPr txBox="1"/>
            <p:nvPr/>
          </p:nvSpPr>
          <p:spPr>
            <a:xfrm>
              <a:off x="6314865" y="4193543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92280" y="4314670"/>
            <a:ext cx="1641475" cy="1130554"/>
            <a:chOff x="7092280" y="4314670"/>
            <a:chExt cx="1641475" cy="113055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1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8"/>
            <a:stretch/>
          </p:blipFill>
          <p:spPr bwMode="auto">
            <a:xfrm>
              <a:off x="7092280" y="4314670"/>
              <a:ext cx="1641475" cy="11305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6" name="TextBox 35"/>
            <p:cNvSpPr txBox="1"/>
            <p:nvPr/>
          </p:nvSpPr>
          <p:spPr>
            <a:xfrm>
              <a:off x="7164288" y="4936631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907" y="5589240"/>
            <a:ext cx="2019861" cy="1161255"/>
            <a:chOff x="463907" y="5416042"/>
            <a:chExt cx="2019861" cy="116125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5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31" y="5472490"/>
              <a:ext cx="2001837" cy="11048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7" name="TextBox 36"/>
            <p:cNvSpPr txBox="1"/>
            <p:nvPr/>
          </p:nvSpPr>
          <p:spPr>
            <a:xfrm>
              <a:off x="463907" y="5416042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927154" y="5606079"/>
            <a:ext cx="2845611" cy="1184990"/>
            <a:chOff x="5927154" y="5606079"/>
            <a:chExt cx="2845611" cy="118499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16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1"/>
            <a:stretch/>
          </p:blipFill>
          <p:spPr bwMode="auto">
            <a:xfrm>
              <a:off x="5927154" y="5607453"/>
              <a:ext cx="2845611" cy="1183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8" name="TextBox 37"/>
            <p:cNvSpPr txBox="1"/>
            <p:nvPr/>
          </p:nvSpPr>
          <p:spPr>
            <a:xfrm>
              <a:off x="6012160" y="5606079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7</a:t>
              </a:r>
              <a:endParaRPr lang="ru-RU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679133" y="2483064"/>
            <a:ext cx="166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school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05868" y="2420888"/>
            <a:ext cx="5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hill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15816" y="4149080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lorry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568" y="4149080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fern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4542" y="4594187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flower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20648" y="6309320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lake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youngvets.co.uk/wp-content/uploads/2015/08/Menu-Sticker-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89" y="5879936"/>
            <a:ext cx="956602" cy="9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ез имени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6559E-6 L -0.41077 -0.446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ез имени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96296E-6 L 0.33889 -0.6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ез имени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3.55227E-6 L 0.3217 -0.635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31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ез имени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2105 L -0.16753 -0.126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ез имени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2081 L -0.34184 -0.117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6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Без имени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647 L 0.67725 -0.144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906 -0.0196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3" grpId="0"/>
      <p:bldP spid="39" grpId="0"/>
      <p:bldP spid="40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  Harry a troll?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youngvets.co.uk/wp-content/uploads/2015/08/Menu-Sticker-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16" y="6009611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Jane and Mary good friends?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r>
              <a:rPr lang="en-US" sz="2800" b="1" dirty="0">
                <a:latin typeface="Arial" charset="0"/>
              </a:rPr>
              <a:t>…… Rose speak </a:t>
            </a:r>
            <a:r>
              <a:rPr lang="en-US" sz="2800" b="1" dirty="0" smtClean="0">
                <a:latin typeface="Arial" charset="0"/>
              </a:rPr>
              <a:t>English and write in English?</a:t>
            </a:r>
            <a:endParaRPr lang="ru-RU" sz="28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Rex your dog?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r>
              <a:rPr lang="en-US" sz="2800" b="1" dirty="0">
                <a:latin typeface="Arial" charset="0"/>
              </a:rPr>
              <a:t>…… Charlie skate for his school?</a:t>
            </a:r>
            <a:endParaRPr lang="ru-RU" sz="28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ysClr val="window" lastClr="FFFFFF"/>
      </a:lt1>
      <a:dk2>
        <a:srgbClr val="FFFFFF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789</Words>
  <Application>Microsoft Office PowerPoint</Application>
  <PresentationFormat>Экран (4:3)</PresentationFormat>
  <Paragraphs>250</Paragraphs>
  <Slides>33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Интерактивная презентация  к уроку английского языка  УМК О.В.Афанасьева, И.В.Михеева  «Rainbow English»   3 класс  Unit 7 </vt:lpstr>
      <vt:lpstr>Презентация PowerPoint</vt:lpstr>
      <vt:lpstr> Animals  Unit 7   Step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презентация по английскому языку к УМК О.В.Афанасьева  «Rainbow English»</dc:title>
  <dc:creator>User</dc:creator>
  <cp:lastModifiedBy>User</cp:lastModifiedBy>
  <cp:revision>384</cp:revision>
  <dcterms:created xsi:type="dcterms:W3CDTF">2018-01-16T09:43:23Z</dcterms:created>
  <dcterms:modified xsi:type="dcterms:W3CDTF">2022-07-14T16:08:56Z</dcterms:modified>
</cp:coreProperties>
</file>